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76" r:id="rId3"/>
    <p:sldId id="257" r:id="rId4"/>
    <p:sldId id="261" r:id="rId5"/>
    <p:sldId id="258" r:id="rId6"/>
    <p:sldId id="259" r:id="rId7"/>
    <p:sldId id="260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1" r:id="rId17"/>
    <p:sldId id="272" r:id="rId18"/>
    <p:sldId id="273" r:id="rId19"/>
    <p:sldId id="275" r:id="rId20"/>
    <p:sldId id="280" r:id="rId21"/>
    <p:sldId id="274" r:id="rId22"/>
    <p:sldId id="270" r:id="rId23"/>
    <p:sldId id="279" r:id="rId24"/>
    <p:sldId id="278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73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8/26/2020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8/26/2020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8/26/2020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8/26/2020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8/26/2020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8/26/2020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8/26/2020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8/26/2020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htmlpreview.github.io/?https://github.com/nayo666/Marginacion-Mexico-2015/blob/master/04_Leaflet%20IM%20Chiapas/GM_index.html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cielo.org.mx/scielo.php?script=sci_arttext&amp;pid=S0185-16672006000400129&amp;lng=es&amp;tlng=es" TargetMode="External"/><Relationship Id="rId2" Type="http://schemas.openxmlformats.org/officeDocument/2006/relationships/hyperlink" Target="https://leafletjs.com/examples/choropleth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apshaper.org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785DF2-7955-4C83-BC25-0BDCCCA4ED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8328" y="829993"/>
            <a:ext cx="7315200" cy="2120001"/>
          </a:xfrm>
        </p:spPr>
        <p:txBody>
          <a:bodyPr/>
          <a:lstStyle/>
          <a:p>
            <a:r>
              <a:rPr lang="es-MX" dirty="0"/>
              <a:t>Análisis del Índice de Marginación en México</a:t>
            </a:r>
            <a:endParaRPr lang="en-U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EF1522A-F914-4CA3-89A5-34A5530555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8328" y="4599907"/>
            <a:ext cx="7315200" cy="1238186"/>
          </a:xfrm>
        </p:spPr>
        <p:txBody>
          <a:bodyPr>
            <a:normAutofit lnSpcReduction="10000"/>
          </a:bodyPr>
          <a:lstStyle/>
          <a:p>
            <a:r>
              <a:rPr lang="es-MX" b="1" dirty="0">
                <a:solidFill>
                  <a:schemeClr val="bg1"/>
                </a:solidFill>
              </a:rPr>
              <a:t>Jorge E. Cárdenas Arroyo</a:t>
            </a:r>
          </a:p>
          <a:p>
            <a:r>
              <a:rPr lang="es-MX" b="1" dirty="0">
                <a:solidFill>
                  <a:schemeClr val="bg1"/>
                </a:solidFill>
              </a:rPr>
              <a:t>Leonardo Coronado </a:t>
            </a:r>
            <a:r>
              <a:rPr lang="es-MX" b="1" dirty="0" err="1">
                <a:solidFill>
                  <a:schemeClr val="bg1"/>
                </a:solidFill>
              </a:rPr>
              <a:t>Arvayo</a:t>
            </a:r>
            <a:endParaRPr lang="es-MX" b="1" dirty="0">
              <a:solidFill>
                <a:schemeClr val="bg1"/>
              </a:solidFill>
            </a:endParaRPr>
          </a:p>
          <a:p>
            <a:r>
              <a:rPr lang="es-MX" b="1" dirty="0">
                <a:solidFill>
                  <a:schemeClr val="bg1"/>
                </a:solidFill>
              </a:rPr>
              <a:t>Jeziret S. González Gallardo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6F4F110-2771-4DB3-965E-BC034CF147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95026" y="3709394"/>
            <a:ext cx="2258646" cy="21286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228528" rIns="91440" bIns="50784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altLang="en-US" sz="2000" spc="-100" dirty="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Maestría en Ciencias de Información Geoespacial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MX" altLang="en-US" sz="2000" spc="-100" dirty="0">
              <a:solidFill>
                <a:schemeClr val="tx2">
                  <a:lumMod val="50000"/>
                </a:schemeClr>
              </a:solidFill>
              <a:latin typeface="+mj-lt"/>
              <a:ea typeface="+mj-ea"/>
              <a:cs typeface="+mj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altLang="en-US" sz="2000" spc="-100" dirty="0" err="1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Geoinformática</a:t>
            </a:r>
            <a:endParaRPr lang="en-US" altLang="en-US" sz="2000" spc="-100" dirty="0">
              <a:solidFill>
                <a:schemeClr val="tx2">
                  <a:lumMod val="50000"/>
                </a:schemeClr>
              </a:solidFill>
              <a:latin typeface="+mj-lt"/>
              <a:ea typeface="+mj-ea"/>
              <a:cs typeface="+mj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217" name="Imagen 1">
            <a:extLst>
              <a:ext uri="{FF2B5EF4-FFF2-40B4-BE49-F238E27FC236}">
                <a16:creationId xmlns:a16="http://schemas.microsoft.com/office/drawing/2014/main" id="{C484B3D7-94B9-46FC-889A-DD4E34B6E4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9" t="-4764" r="7381" b="7825"/>
          <a:stretch/>
        </p:blipFill>
        <p:spPr bwMode="auto">
          <a:xfrm>
            <a:off x="9289144" y="572700"/>
            <a:ext cx="2902856" cy="2568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CC7EA5AE-DA73-4063-A3C5-EF706C3D98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8383" y="387059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52ED48F9-3A3F-4B7A-B7B2-6E049FEBC25B}"/>
              </a:ext>
            </a:extLst>
          </p:cNvPr>
          <p:cNvSpPr/>
          <p:nvPr/>
        </p:nvSpPr>
        <p:spPr>
          <a:xfrm>
            <a:off x="7452703" y="5464593"/>
            <a:ext cx="1408720" cy="3735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6000"/>
              </a:lnSpc>
              <a:spcAft>
                <a:spcPts val="0"/>
              </a:spcAft>
            </a:pPr>
            <a:r>
              <a:rPr lang="es-MX" b="1" spc="75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Agosto2020</a:t>
            </a:r>
            <a:endParaRPr lang="en-US" sz="1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07302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2E4543-7583-43DA-98F1-CDC0468D7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Matriz de Pesos</a:t>
            </a:r>
            <a:endParaRPr lang="en-U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780D2DD8-EA22-42D1-8C38-88C3966A65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003" t="21292" r="74910" b="33048"/>
          <a:stretch/>
        </p:blipFill>
        <p:spPr>
          <a:xfrm>
            <a:off x="3483429" y="275771"/>
            <a:ext cx="8708571" cy="619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927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0E9C8E-6F0E-4D49-8FC3-2337E0D11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381099"/>
            <a:ext cx="3067056" cy="4601183"/>
          </a:xfrm>
        </p:spPr>
        <p:txBody>
          <a:bodyPr/>
          <a:lstStyle/>
          <a:p>
            <a:r>
              <a:rPr lang="es-MX" dirty="0"/>
              <a:t>Retardo espacial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D4E5248-51A1-41A6-921E-4D3B05C678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377" y="3732354"/>
            <a:ext cx="2947482" cy="1937149"/>
          </a:xfrm>
        </p:spPr>
        <p:txBody>
          <a:bodyPr>
            <a:normAutofit/>
          </a:bodyPr>
          <a:lstStyle/>
          <a:p>
            <a:r>
              <a:rPr lang="es-MX" dirty="0"/>
              <a:t>Una vez que tenemos los datos y la matriz de pesos espaciales, calculamos la variable de retardo espacial</a:t>
            </a:r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538C4B1-D646-4DD6-85AE-BA4CC93519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809" t="27090" r="17143" b="5176"/>
          <a:stretch/>
        </p:blipFill>
        <p:spPr>
          <a:xfrm>
            <a:off x="3850423" y="286326"/>
            <a:ext cx="8201200" cy="6285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1794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E53CBEA9-6EF9-44D8-9426-961EE1DED98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4748" y="158578"/>
            <a:ext cx="6760909" cy="6540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375848E9-5304-4824-9A4A-9F0AD5EF5B43}"/>
              </a:ext>
            </a:extLst>
          </p:cNvPr>
          <p:cNvSpPr txBox="1">
            <a:spLocks/>
          </p:cNvSpPr>
          <p:nvPr/>
        </p:nvSpPr>
        <p:spPr>
          <a:xfrm>
            <a:off x="151319" y="569785"/>
            <a:ext cx="3230510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/>
              <a:t>Autocorrelación espacial global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9308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4CA57A23-07B8-4CD8-898F-3BC629559E82}"/>
              </a:ext>
            </a:extLst>
          </p:cNvPr>
          <p:cNvSpPr txBox="1">
            <a:spLocks/>
          </p:cNvSpPr>
          <p:nvPr/>
        </p:nvSpPr>
        <p:spPr>
          <a:xfrm>
            <a:off x="151319" y="569785"/>
            <a:ext cx="3230510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/>
              <a:t>Autocorrelación espacial local</a:t>
            </a:r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B1D785B-048B-4E13-B7D6-65A545CF841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001" y="181429"/>
            <a:ext cx="7357356" cy="7117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99956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CAC13B-80EC-4AF5-962E-E1A3B5CBF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LISA</a:t>
            </a:r>
            <a:br>
              <a:rPr lang="es-MX" dirty="0"/>
            </a:br>
            <a:r>
              <a:rPr lang="es-MX" dirty="0"/>
              <a:t>Indicadores locales de asociación espacial</a:t>
            </a:r>
            <a:endParaRPr lang="en-U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B784035F-FD67-44FA-82B8-10DDCF6455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6744" t="42386" r="20085" b="22216"/>
          <a:stretch/>
        </p:blipFill>
        <p:spPr>
          <a:xfrm>
            <a:off x="3620233" y="1123837"/>
            <a:ext cx="8571767" cy="430364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8E3E46C0-4117-4FBC-A4F0-62DA1EECE8F2}"/>
              </a:ext>
            </a:extLst>
          </p:cNvPr>
          <p:cNvSpPr/>
          <p:nvPr/>
        </p:nvSpPr>
        <p:spPr>
          <a:xfrm>
            <a:off x="4934857" y="1248229"/>
            <a:ext cx="827314" cy="46445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468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2132345-159F-4826-94D2-881493F4977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6611" y="716845"/>
            <a:ext cx="9385389" cy="5424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6355699A-5430-4C9D-9166-6884EFDB4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/>
          <a:lstStyle/>
          <a:p>
            <a:r>
              <a:rPr lang="es-MX" dirty="0"/>
              <a:t>LISA</a:t>
            </a:r>
            <a:br>
              <a:rPr lang="es-MX" dirty="0"/>
            </a:br>
            <a:r>
              <a:rPr lang="es-MX" dirty="0"/>
              <a:t>Indicadores locales de asociación espacial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299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F33861-6479-4826-9917-9FE7F8A54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73394"/>
            <a:ext cx="3390167" cy="2429106"/>
          </a:xfrm>
        </p:spPr>
        <p:txBody>
          <a:bodyPr/>
          <a:lstStyle/>
          <a:p>
            <a:r>
              <a:rPr lang="es-MX" dirty="0"/>
              <a:t>Regresión Ponderada Geográficamente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CA2748-6E96-48EA-9803-7996EB4533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12541" y="3934858"/>
            <a:ext cx="3502708" cy="2429106"/>
          </a:xfrm>
        </p:spPr>
        <p:txBody>
          <a:bodyPr>
            <a:normAutofit/>
          </a:bodyPr>
          <a:lstStyle/>
          <a:p>
            <a:r>
              <a:rPr lang="es-MX" dirty="0"/>
              <a:t>La regresión es el IM contra la población que vive en localidades con menos de 5 mil personas, % de población que gana menos de 2 salarios mínimos y % </a:t>
            </a:r>
            <a:r>
              <a:rPr lang="es-MX" dirty="0" err="1"/>
              <a:t>pob</a:t>
            </a:r>
            <a:r>
              <a:rPr lang="es-MX" dirty="0"/>
              <a:t>. sin educación primaria</a:t>
            </a:r>
          </a:p>
          <a:p>
            <a:endParaRPr lang="en-U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EEAFECB-94A8-4122-98D3-7D09447009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3" t="11136" r="76309" b="33429"/>
          <a:stretch/>
        </p:blipFill>
        <p:spPr>
          <a:xfrm>
            <a:off x="3838916" y="-131862"/>
            <a:ext cx="7662577" cy="6858000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0F1B541A-AB75-4028-BFC4-39355B070CA3}"/>
              </a:ext>
            </a:extLst>
          </p:cNvPr>
          <p:cNvSpPr/>
          <p:nvPr/>
        </p:nvSpPr>
        <p:spPr>
          <a:xfrm>
            <a:off x="53700" y="2567687"/>
            <a:ext cx="3170225" cy="11417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es-MX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Las regresiones ajustadas al espacio permiten tener una ecuación general que contemple datos con una ubicación en el espacio y poder estimar qué tanta relación existe entre dichas variables con el fenómeno de estudio.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05061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F0A21B-8250-49D0-A06D-2BE595F62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98714"/>
            <a:ext cx="3433710" cy="2296020"/>
          </a:xfrm>
        </p:spPr>
        <p:txBody>
          <a:bodyPr/>
          <a:lstStyle/>
          <a:p>
            <a:r>
              <a:rPr lang="es-MX" dirty="0"/>
              <a:t>Regresión Ponderada Geográficamente</a:t>
            </a:r>
            <a:endParaRPr lang="en-US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4220F67B-76BC-4821-A805-706DCF34205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3710" y="719421"/>
            <a:ext cx="8363254" cy="5419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47061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12" name="Rectangle 78">
            <a:extLst>
              <a:ext uri="{FF2B5EF4-FFF2-40B4-BE49-F238E27FC236}">
                <a16:creationId xmlns:a16="http://schemas.microsoft.com/office/drawing/2014/main" id="{6B086509-1281-468A-AAAC-1BBEDAE75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13" name="Rectangle 80">
            <a:extLst>
              <a:ext uri="{FF2B5EF4-FFF2-40B4-BE49-F238E27FC236}">
                <a16:creationId xmlns:a16="http://schemas.microsoft.com/office/drawing/2014/main" id="{EEA73850-2107-4E65-85FE-EDD3F45FC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2000"/>
            <a:ext cx="4053525" cy="533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200" name="Picture 8">
            <a:extLst>
              <a:ext uri="{FF2B5EF4-FFF2-40B4-BE49-F238E27FC236}">
                <a16:creationId xmlns:a16="http://schemas.microsoft.com/office/drawing/2014/main" id="{84F2D294-75E1-455B-9CF6-4CE7E9070A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5391" y="902672"/>
            <a:ext cx="3435968" cy="2224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>
            <a:extLst>
              <a:ext uri="{FF2B5EF4-FFF2-40B4-BE49-F238E27FC236}">
                <a16:creationId xmlns:a16="http://schemas.microsoft.com/office/drawing/2014/main" id="{B828DA47-6677-45F1-96D9-092FD1DD74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71399" y="962801"/>
            <a:ext cx="3435969" cy="2164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7BDEE028-DC02-4984-8A94-5057704E3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5391" y="3649998"/>
            <a:ext cx="3435968" cy="2164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>
            <a:extLst>
              <a:ext uri="{FF2B5EF4-FFF2-40B4-BE49-F238E27FC236}">
                <a16:creationId xmlns:a16="http://schemas.microsoft.com/office/drawing/2014/main" id="{0E227C40-7F7B-40E9-BE88-2109A75572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71399" y="3589868"/>
            <a:ext cx="3435968" cy="2224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ítulo 1">
            <a:extLst>
              <a:ext uri="{FF2B5EF4-FFF2-40B4-BE49-F238E27FC236}">
                <a16:creationId xmlns:a16="http://schemas.microsoft.com/office/drawing/2014/main" id="{6106D91B-5466-4BC8-A5E6-D05EA0BB67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03044"/>
            <a:ext cx="3834924" cy="4274457"/>
          </a:xfrm>
        </p:spPr>
        <p:txBody>
          <a:bodyPr>
            <a:normAutofit/>
          </a:bodyPr>
          <a:lstStyle/>
          <a:p>
            <a:r>
              <a:rPr lang="es-MX" sz="3600" dirty="0"/>
              <a:t>Regresión Ponderada Geográficamente</a:t>
            </a:r>
            <a:endParaRPr lang="en-US" sz="360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0666D63-EDEC-470B-AD9A-295FD4DDA396}"/>
              </a:ext>
            </a:extLst>
          </p:cNvPr>
          <p:cNvSpPr txBox="1"/>
          <p:nvPr/>
        </p:nvSpPr>
        <p:spPr>
          <a:xfrm>
            <a:off x="5500913" y="503044"/>
            <a:ext cx="1669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Mapeo de Caja</a:t>
            </a:r>
            <a:endParaRPr lang="en-US" dirty="0"/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5E8B9BA-E712-49DB-926C-DE021692983B}"/>
              </a:ext>
            </a:extLst>
          </p:cNvPr>
          <p:cNvSpPr txBox="1"/>
          <p:nvPr/>
        </p:nvSpPr>
        <p:spPr>
          <a:xfrm>
            <a:off x="8839200" y="503044"/>
            <a:ext cx="2296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 err="1"/>
              <a:t>Jenks</a:t>
            </a:r>
            <a:endParaRPr lang="en-US" dirty="0"/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A0807BD7-DFAB-4CC1-BEF6-778D3630C452}"/>
              </a:ext>
            </a:extLst>
          </p:cNvPr>
          <p:cNvSpPr txBox="1"/>
          <p:nvPr/>
        </p:nvSpPr>
        <p:spPr>
          <a:xfrm>
            <a:off x="9104179" y="3214760"/>
            <a:ext cx="2296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Por Dev. Estándar</a:t>
            </a:r>
            <a:endParaRPr lang="en-US" dirty="0"/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A78311F5-0A44-4128-A0DD-4C2C9D276D9A}"/>
              </a:ext>
            </a:extLst>
          </p:cNvPr>
          <p:cNvSpPr txBox="1"/>
          <p:nvPr/>
        </p:nvSpPr>
        <p:spPr>
          <a:xfrm>
            <a:off x="5430372" y="3220536"/>
            <a:ext cx="2296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Natural </a:t>
            </a:r>
            <a:r>
              <a:rPr lang="es-MX" dirty="0" err="1"/>
              <a:t>Breaks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2566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A78E59B7-C5DA-447C-9305-C6685838C5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97" t="2927" r="80049" b="35463"/>
          <a:stretch/>
        </p:blipFill>
        <p:spPr>
          <a:xfrm>
            <a:off x="5123543" y="106217"/>
            <a:ext cx="6023428" cy="6645565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6825A2DD-5DA2-49DE-AB93-4D857C7C9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413" y="1123950"/>
            <a:ext cx="2947987" cy="4600575"/>
          </a:xfrm>
        </p:spPr>
        <p:txBody>
          <a:bodyPr/>
          <a:lstStyle/>
          <a:p>
            <a:r>
              <a:rPr lang="es-MX" dirty="0" err="1"/>
              <a:t>Leaflet</a:t>
            </a:r>
            <a:br>
              <a:rPr lang="es-MX" dirty="0"/>
            </a:br>
            <a:endParaRPr lang="en-US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67DE651-03D4-4DB6-8281-DA0700090408}"/>
              </a:ext>
            </a:extLst>
          </p:cNvPr>
          <p:cNvSpPr txBox="1"/>
          <p:nvPr/>
        </p:nvSpPr>
        <p:spPr>
          <a:xfrm>
            <a:off x="252413" y="3542178"/>
            <a:ext cx="196977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 hizo un mapa interactivo con el IM a nivel municipal en Chiapas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6943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DA71BB-B2F1-4020-8530-22AF9A7BA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Índice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9D7AE23-F83A-4C4C-B19F-0DFF3F72FA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MX" dirty="0"/>
              <a:t>1.Índice de Marginación (</a:t>
            </a:r>
            <a:r>
              <a:rPr lang="es-MX" dirty="0" err="1"/>
              <a:t>Intro</a:t>
            </a:r>
            <a:r>
              <a:rPr lang="es-MX" dirty="0"/>
              <a:t>)</a:t>
            </a:r>
          </a:p>
          <a:p>
            <a:r>
              <a:rPr lang="es-MX" dirty="0"/>
              <a:t>2. </a:t>
            </a:r>
            <a:r>
              <a:rPr lang="es-MX" dirty="0" err="1"/>
              <a:t>Hipótesis</a:t>
            </a:r>
            <a:endParaRPr lang="es-MX" dirty="0"/>
          </a:p>
          <a:p>
            <a:r>
              <a:rPr lang="es-MX" dirty="0"/>
              <a:t>3. Análisis exploratorio de datos</a:t>
            </a:r>
          </a:p>
          <a:p>
            <a:r>
              <a:rPr lang="es-MX" dirty="0"/>
              <a:t>4.  ESDA (pesos, retardo espacial, AE global, AE local)</a:t>
            </a:r>
          </a:p>
          <a:p>
            <a:r>
              <a:rPr lang="es-MX" dirty="0"/>
              <a:t>5. Regresión ponderada geográficamente</a:t>
            </a:r>
          </a:p>
          <a:p>
            <a:r>
              <a:rPr lang="es-MX" dirty="0"/>
              <a:t>6. </a:t>
            </a:r>
            <a:r>
              <a:rPr lang="es-MX" dirty="0" err="1"/>
              <a:t>Leaflet</a:t>
            </a:r>
            <a:r>
              <a:rPr lang="es-MX" dirty="0"/>
              <a:t> (IM municipal)</a:t>
            </a:r>
          </a:p>
          <a:p>
            <a:r>
              <a:rPr lang="es-MX" dirty="0"/>
              <a:t>7. GitHub</a:t>
            </a:r>
          </a:p>
          <a:p>
            <a:endParaRPr lang="es-MX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19756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62132345-159F-4826-94D2-881493F4977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6611" y="716845"/>
            <a:ext cx="9385389" cy="5424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6355699A-5430-4C9D-9166-6884EFDB4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81" y="364181"/>
            <a:ext cx="2947482" cy="4601183"/>
          </a:xfrm>
        </p:spPr>
        <p:txBody>
          <a:bodyPr/>
          <a:lstStyle/>
          <a:p>
            <a:r>
              <a:rPr lang="es-MX" dirty="0"/>
              <a:t>LISA</a:t>
            </a:r>
            <a:br>
              <a:rPr lang="es-MX" dirty="0"/>
            </a:br>
            <a:r>
              <a:rPr lang="es-MX" dirty="0"/>
              <a:t>Indicadores locales de asociación espacial</a:t>
            </a:r>
            <a:endParaRPr lang="en-US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3B1A1E53-6E2C-4E90-9B34-3B651495096A}"/>
              </a:ext>
            </a:extLst>
          </p:cNvPr>
          <p:cNvSpPr/>
          <p:nvPr/>
        </p:nvSpPr>
        <p:spPr>
          <a:xfrm>
            <a:off x="8876715" y="4783015"/>
            <a:ext cx="815926" cy="8159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D76D84D0-E504-430A-B570-A5EB709F1381}"/>
              </a:ext>
            </a:extLst>
          </p:cNvPr>
          <p:cNvSpPr/>
          <p:nvPr/>
        </p:nvSpPr>
        <p:spPr>
          <a:xfrm>
            <a:off x="10902462" y="1631853"/>
            <a:ext cx="1289538" cy="3657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C2BB5F5-684E-4DC6-925C-976F7B039E2C}"/>
              </a:ext>
            </a:extLst>
          </p:cNvPr>
          <p:cNvSpPr txBox="1"/>
          <p:nvPr/>
        </p:nvSpPr>
        <p:spPr>
          <a:xfrm>
            <a:off x="65649" y="4654684"/>
            <a:ext cx="27409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Niveles altos de marginación con vecinos con altos valores del mismo índice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B64FDC-97B8-4497-876C-398046F29C72}"/>
              </a:ext>
            </a:extLst>
          </p:cNvPr>
          <p:cNvSpPr txBox="1"/>
          <p:nvPr/>
        </p:nvSpPr>
        <p:spPr>
          <a:xfrm>
            <a:off x="65649" y="6288116"/>
            <a:ext cx="107407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Se comprueba la </a:t>
            </a:r>
            <a:r>
              <a:rPr lang="es-MX" dirty="0" err="1"/>
              <a:t>hipótesis</a:t>
            </a:r>
            <a:r>
              <a:rPr lang="es-MX" dirty="0"/>
              <a:t>, si hay una correlación especial entre los </a:t>
            </a:r>
            <a:r>
              <a:rPr lang="es-MX" dirty="0" err="1"/>
              <a:t>municipios´con</a:t>
            </a:r>
            <a:r>
              <a:rPr lang="es-MX" dirty="0"/>
              <a:t> IM muy alto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1296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B6CF9F-683E-42D7-A5D1-29F93D563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987" y="864108"/>
            <a:ext cx="2947482" cy="1056655"/>
          </a:xfrm>
        </p:spPr>
        <p:txBody>
          <a:bodyPr/>
          <a:lstStyle/>
          <a:p>
            <a:r>
              <a:rPr lang="es-MX" dirty="0" err="1"/>
              <a:t>Leaflet</a:t>
            </a:r>
            <a:endParaRPr lang="en-US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48C7E02E-26B0-4668-A261-879643B0FD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7112" t="8996" r="7649" b="4676"/>
          <a:stretch/>
        </p:blipFill>
        <p:spPr>
          <a:xfrm>
            <a:off x="2437798" y="0"/>
            <a:ext cx="9754202" cy="6117771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44B537D7-B9E4-4818-A330-BAD8D6AEC621}"/>
              </a:ext>
            </a:extLst>
          </p:cNvPr>
          <p:cNvSpPr txBox="1"/>
          <p:nvPr/>
        </p:nvSpPr>
        <p:spPr>
          <a:xfrm>
            <a:off x="7310511" y="6286583"/>
            <a:ext cx="4881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Link al </a:t>
            </a:r>
            <a:r>
              <a:rPr lang="en-US" dirty="0" err="1">
                <a:hlinkClick r:id="rId3"/>
              </a:rPr>
              <a:t>Mapa</a:t>
            </a:r>
            <a:r>
              <a:rPr lang="en-US" dirty="0">
                <a:hlinkClick r:id="rId3"/>
              </a:rPr>
              <a:t> de </a:t>
            </a:r>
            <a:r>
              <a:rPr lang="en-US" dirty="0" err="1">
                <a:hlinkClick r:id="rId3"/>
              </a:rPr>
              <a:t>Índice</a:t>
            </a:r>
            <a:r>
              <a:rPr lang="en-US" dirty="0">
                <a:hlinkClick r:id="rId3"/>
              </a:rPr>
              <a:t> de </a:t>
            </a:r>
            <a:r>
              <a:rPr lang="en-US" dirty="0" err="1">
                <a:hlinkClick r:id="rId3"/>
              </a:rPr>
              <a:t>Marginación</a:t>
            </a:r>
            <a:r>
              <a:rPr lang="en-US" dirty="0">
                <a:hlinkClick r:id="rId3"/>
              </a:rPr>
              <a:t> </a:t>
            </a:r>
            <a:r>
              <a:rPr lang="en-US" dirty="0" err="1">
                <a:hlinkClick r:id="rId3"/>
              </a:rPr>
              <a:t>en</a:t>
            </a:r>
            <a:r>
              <a:rPr lang="en-US" dirty="0">
                <a:hlinkClick r:id="rId3"/>
              </a:rPr>
              <a:t> Chiapas</a:t>
            </a:r>
            <a:endParaRPr lang="en-U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BFB0262-8D7C-4FB7-A5BD-73BCE771FF51}"/>
              </a:ext>
            </a:extLst>
          </p:cNvPr>
          <p:cNvSpPr txBox="1"/>
          <p:nvPr/>
        </p:nvSpPr>
        <p:spPr>
          <a:xfrm>
            <a:off x="154446" y="1784289"/>
            <a:ext cx="217081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tx2">
                    <a:lumMod val="75000"/>
                  </a:schemeClr>
                </a:solidFill>
              </a:rPr>
              <a:t>Se comprueba la </a:t>
            </a:r>
            <a:r>
              <a:rPr lang="es-MX" dirty="0" err="1">
                <a:solidFill>
                  <a:schemeClr val="tx2">
                    <a:lumMod val="75000"/>
                  </a:schemeClr>
                </a:solidFill>
              </a:rPr>
              <a:t>hipótesis</a:t>
            </a:r>
            <a:r>
              <a:rPr lang="es-MX" dirty="0">
                <a:solidFill>
                  <a:schemeClr val="tx2">
                    <a:lumMod val="75000"/>
                  </a:schemeClr>
                </a:solidFill>
              </a:rPr>
              <a:t>, si hay una correlación especial entre los </a:t>
            </a:r>
            <a:r>
              <a:rPr lang="es-MX" dirty="0" err="1">
                <a:solidFill>
                  <a:schemeClr val="tx2">
                    <a:lumMod val="75000"/>
                  </a:schemeClr>
                </a:solidFill>
              </a:rPr>
              <a:t>municipios´con</a:t>
            </a:r>
            <a:r>
              <a:rPr lang="es-MX" dirty="0">
                <a:solidFill>
                  <a:schemeClr val="tx2">
                    <a:lumMod val="75000"/>
                  </a:schemeClr>
                </a:solidFill>
              </a:rPr>
              <a:t> IM muy alto 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22816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C22918-4DC8-408B-994C-9B4925507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681" y="630351"/>
            <a:ext cx="2947482" cy="1343592"/>
          </a:xfrm>
        </p:spPr>
        <p:txBody>
          <a:bodyPr/>
          <a:lstStyle/>
          <a:p>
            <a:r>
              <a:rPr lang="es-MX" dirty="0"/>
              <a:t>GitHub</a:t>
            </a:r>
            <a:br>
              <a:rPr lang="es-MX" dirty="0"/>
            </a:br>
            <a:r>
              <a:rPr lang="es-MX" dirty="0"/>
              <a:t>repositorio</a:t>
            </a:r>
            <a:endParaRPr lang="en-US" dirty="0"/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257AFD81-3041-4FBF-BE41-E2DD784A5F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35" t="9116" r="61072" b="34559"/>
          <a:stretch/>
        </p:blipFill>
        <p:spPr>
          <a:xfrm>
            <a:off x="2052521" y="1756229"/>
            <a:ext cx="9932798" cy="4891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2843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3038D8-9D12-4639-93A1-FD244FDCC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Fuentes 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526A88-FDB1-4457-A931-5EFEF02A0F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2517" y="864108"/>
            <a:ext cx="8506564" cy="5120640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Mapas</a:t>
            </a:r>
            <a:r>
              <a:rPr lang="en-US" dirty="0"/>
              <a:t> </a:t>
            </a:r>
            <a:r>
              <a:rPr lang="en-US" dirty="0" err="1"/>
              <a:t>interactivos</a:t>
            </a:r>
            <a:r>
              <a:rPr lang="en-US" dirty="0"/>
              <a:t> de </a:t>
            </a:r>
            <a:r>
              <a:rPr lang="en-US" dirty="0" err="1"/>
              <a:t>coropletas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https://leafletjs.com/examples/choropleth/</a:t>
            </a:r>
            <a:endParaRPr lang="en-US" dirty="0"/>
          </a:p>
          <a:p>
            <a:r>
              <a:rPr lang="es-MX" dirty="0"/>
              <a:t>Pérez Pineda, Jorge A.. (2006). Econometría espacial y ciencia regional. Investigación económica, 65(258), 129-160. Recuperado en 26 de agosto de 2020, de </a:t>
            </a:r>
            <a:r>
              <a:rPr lang="es-MX" dirty="0">
                <a:hlinkClick r:id="rId3"/>
              </a:rPr>
              <a:t>http://www.scielo.org.mx/scielo.php?script=sci_arttext&amp;pid=S0185-16672006000400129&amp;lng=es&amp;tlng=es</a:t>
            </a:r>
            <a:r>
              <a:rPr lang="es-MX" dirty="0"/>
              <a:t>.</a:t>
            </a:r>
          </a:p>
          <a:p>
            <a:r>
              <a:rPr lang="en-US" dirty="0">
                <a:hlinkClick r:id="rId4"/>
              </a:rPr>
              <a:t>https://mapshaper.org/</a:t>
            </a:r>
            <a:endParaRPr lang="en-US" dirty="0"/>
          </a:p>
          <a:p>
            <a:r>
              <a:rPr lang="en-US" dirty="0"/>
              <a:t>CONAPO. </a:t>
            </a:r>
            <a:r>
              <a:rPr lang="en-US" dirty="0" err="1"/>
              <a:t>Cartografía</a:t>
            </a:r>
            <a:r>
              <a:rPr lang="en-US" dirty="0"/>
              <a:t> de </a:t>
            </a:r>
            <a:r>
              <a:rPr lang="en-US" dirty="0" err="1"/>
              <a:t>marginación</a:t>
            </a:r>
            <a:r>
              <a:rPr lang="en-US" dirty="0"/>
              <a:t> por </a:t>
            </a:r>
            <a:r>
              <a:rPr lang="en-US" dirty="0" err="1"/>
              <a:t>municipio</a:t>
            </a:r>
            <a:r>
              <a:rPr lang="en-US" dirty="0"/>
              <a:t> 2015. CONAPO. \</a:t>
            </a:r>
            <a:r>
              <a:rPr lang="en-US" dirty="0" err="1"/>
              <a:t>url</a:t>
            </a:r>
            <a:r>
              <a:rPr lang="en-US" dirty="0"/>
              <a:t>{http://www.conapo.gob.mx/es/CONAPO/Datos_Abiertos_del_Indice_de_Marginacion}</a:t>
            </a:r>
          </a:p>
          <a:p>
            <a:r>
              <a:rPr lang="en-US" dirty="0" err="1"/>
              <a:t>Binbin</a:t>
            </a:r>
            <a:r>
              <a:rPr lang="en-US" dirty="0"/>
              <a:t> Lu , Martin Charlton , Paul Harris and A. Stewart Fotheringham (2013). Geographically weighted regression with a non-Euclidean distance metric: a case study using hedonic house price data. International Journal of Geographical Information Science.</a:t>
            </a:r>
          </a:p>
          <a:p>
            <a:r>
              <a:rPr lang="en-US" dirty="0"/>
              <a:t>Yuji Murayama. Progress in Geospatial Analysis. </a:t>
            </a:r>
            <a:r>
              <a:rPr lang="en-US" dirty="0" err="1"/>
              <a:t>Springer.Wikipedia</a:t>
            </a:r>
            <a:r>
              <a:rPr lang="en-US" dirty="0"/>
              <a:t>. Geographical distance [online] \</a:t>
            </a:r>
            <a:r>
              <a:rPr lang="en-US" dirty="0" err="1"/>
              <a:t>url</a:t>
            </a:r>
            <a:r>
              <a:rPr lang="en-US" dirty="0"/>
              <a:t>{https://en.wikipedia.org/wiki/Geographical_distance}</a:t>
            </a:r>
          </a:p>
        </p:txBody>
      </p:sp>
    </p:spTree>
    <p:extLst>
      <p:ext uri="{BB962C8B-B14F-4D97-AF65-F5344CB8AC3E}">
        <p14:creationId xmlns:p14="http://schemas.microsoft.com/office/powerpoint/2010/main" val="12733809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785DF2-7955-4C83-BC25-0BDCCCA4ED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8328" y="829993"/>
            <a:ext cx="7315200" cy="2120001"/>
          </a:xfrm>
        </p:spPr>
        <p:txBody>
          <a:bodyPr/>
          <a:lstStyle/>
          <a:p>
            <a:r>
              <a:rPr lang="es-MX" dirty="0"/>
              <a:t>Análisis del Índice de Marginación en México</a:t>
            </a:r>
            <a:endParaRPr lang="en-U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EF1522A-F914-4CA3-89A5-34A5530555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8328" y="4599907"/>
            <a:ext cx="7315200" cy="1238186"/>
          </a:xfrm>
        </p:spPr>
        <p:txBody>
          <a:bodyPr>
            <a:normAutofit lnSpcReduction="10000"/>
          </a:bodyPr>
          <a:lstStyle/>
          <a:p>
            <a:r>
              <a:rPr lang="es-MX" b="1" dirty="0">
                <a:solidFill>
                  <a:schemeClr val="bg1"/>
                </a:solidFill>
              </a:rPr>
              <a:t>Jorge E. Cárdenas Arroyo</a:t>
            </a:r>
          </a:p>
          <a:p>
            <a:r>
              <a:rPr lang="es-MX" b="1" dirty="0">
                <a:solidFill>
                  <a:schemeClr val="bg1"/>
                </a:solidFill>
              </a:rPr>
              <a:t>Leonardo Coronado </a:t>
            </a:r>
            <a:r>
              <a:rPr lang="es-MX" b="1" dirty="0" err="1">
                <a:solidFill>
                  <a:schemeClr val="bg1"/>
                </a:solidFill>
              </a:rPr>
              <a:t>Arvayo</a:t>
            </a:r>
            <a:endParaRPr lang="es-MX" b="1" dirty="0">
              <a:solidFill>
                <a:schemeClr val="bg1"/>
              </a:solidFill>
            </a:endParaRPr>
          </a:p>
          <a:p>
            <a:r>
              <a:rPr lang="es-MX" b="1" dirty="0">
                <a:solidFill>
                  <a:schemeClr val="bg1"/>
                </a:solidFill>
              </a:rPr>
              <a:t>Jeziret S. González Gallardo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56F4F110-2771-4DB3-965E-BC034CF147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95026" y="3709394"/>
            <a:ext cx="2258646" cy="21286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228528" rIns="91440" bIns="50784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altLang="en-US" sz="2000" spc="-100" dirty="0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Maestría en Ciencias de Información Geoespacial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MX" altLang="en-US" sz="2000" spc="-100" dirty="0">
              <a:solidFill>
                <a:schemeClr val="tx2">
                  <a:lumMod val="50000"/>
                </a:schemeClr>
              </a:solidFill>
              <a:latin typeface="+mj-lt"/>
              <a:ea typeface="+mj-ea"/>
              <a:cs typeface="+mj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MX" altLang="en-US" sz="2000" spc="-100" dirty="0" err="1">
                <a:solidFill>
                  <a:schemeClr val="tx2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Geoinformática</a:t>
            </a:r>
            <a:endParaRPr lang="en-US" altLang="en-US" sz="2000" spc="-100" dirty="0">
              <a:solidFill>
                <a:schemeClr val="tx2">
                  <a:lumMod val="50000"/>
                </a:schemeClr>
              </a:solidFill>
              <a:latin typeface="+mj-lt"/>
              <a:ea typeface="+mj-ea"/>
              <a:cs typeface="+mj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2">
                  <a:lumMod val="5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217" name="Imagen 1">
            <a:extLst>
              <a:ext uri="{FF2B5EF4-FFF2-40B4-BE49-F238E27FC236}">
                <a16:creationId xmlns:a16="http://schemas.microsoft.com/office/drawing/2014/main" id="{C484B3D7-94B9-46FC-889A-DD4E34B6E4B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9" t="-4764" r="7381" b="7825"/>
          <a:stretch/>
        </p:blipFill>
        <p:spPr bwMode="auto">
          <a:xfrm>
            <a:off x="9289144" y="572700"/>
            <a:ext cx="2902856" cy="2568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CC7EA5AE-DA73-4063-A3C5-EF706C3D98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8383" y="3870594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52ED48F9-3A3F-4B7A-B7B2-6E049FEBC25B}"/>
              </a:ext>
            </a:extLst>
          </p:cNvPr>
          <p:cNvSpPr/>
          <p:nvPr/>
        </p:nvSpPr>
        <p:spPr>
          <a:xfrm>
            <a:off x="7452703" y="5464593"/>
            <a:ext cx="1408720" cy="3735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6000"/>
              </a:lnSpc>
              <a:spcAft>
                <a:spcPts val="0"/>
              </a:spcAft>
            </a:pPr>
            <a:r>
              <a:rPr lang="es-MX" b="1" spc="75" dirty="0">
                <a:solidFill>
                  <a:schemeClr val="bg1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Agosto2020</a:t>
            </a:r>
            <a:endParaRPr lang="en-US" sz="1400" b="1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8510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DF28F7-987A-4A01-9D1F-F1BF80B4A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Índice de Marginación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BD80D19-2289-4540-A198-BB8182601D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2751289"/>
          </a:xfrm>
        </p:spPr>
        <p:txBody>
          <a:bodyPr/>
          <a:lstStyle/>
          <a:p>
            <a:pPr algn="just"/>
            <a:r>
              <a:rPr lang="es-MX" dirty="0"/>
              <a:t>El índice de marginación contribuye a identificar las disparidades territoriales que existen entre las entidades federativas y los municipios del país. </a:t>
            </a:r>
          </a:p>
          <a:p>
            <a:pPr algn="just"/>
            <a:r>
              <a:rPr lang="es-MX" dirty="0"/>
              <a:t>Contar con estos datos sirve para incluir a la población en los programas de desarrollo económico y social que se formulen dentro del sector gubernamental y vincular sus objetivos a las necesidades que plantean los fenómenos demográficos. </a:t>
            </a:r>
          </a:p>
          <a:p>
            <a:pPr marL="0" indent="0" algn="just">
              <a:buNone/>
            </a:pPr>
            <a:endParaRPr lang="en-US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6C9E71F4-0767-4D5A-9BF1-8EA8C0C9E349}"/>
              </a:ext>
            </a:extLst>
          </p:cNvPr>
          <p:cNvSpPr/>
          <p:nvPr/>
        </p:nvSpPr>
        <p:spPr>
          <a:xfrm>
            <a:off x="4478868" y="3777901"/>
            <a:ext cx="6096000" cy="221599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s-MX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Dimensiones socioeconómicas de la marginación:</a:t>
            </a:r>
          </a:p>
          <a:p>
            <a:pPr algn="ctr"/>
            <a:endParaRPr lang="es-MX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285750" indent="-285750" algn="just">
              <a:buFontTx/>
              <a:buChar char="-"/>
            </a:pPr>
            <a:r>
              <a:rPr lang="es-MX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Educación</a:t>
            </a:r>
          </a:p>
          <a:p>
            <a:pPr marL="285750" indent="-285750" algn="just">
              <a:buFontTx/>
              <a:buChar char="-"/>
            </a:pPr>
            <a:r>
              <a:rPr lang="es-MX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Vivienda</a:t>
            </a:r>
          </a:p>
          <a:p>
            <a:pPr marL="285750" indent="-285750" algn="just">
              <a:buFontTx/>
              <a:buChar char="-"/>
            </a:pPr>
            <a:r>
              <a:rPr lang="es-MX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Distribución de la población</a:t>
            </a:r>
          </a:p>
          <a:p>
            <a:pPr marL="285750" indent="-285750" algn="just">
              <a:buFontTx/>
              <a:buChar char="-"/>
            </a:pPr>
            <a:r>
              <a:rPr lang="es-MX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Ingresos por trabajo</a:t>
            </a:r>
          </a:p>
          <a:p>
            <a:pPr marL="285750" indent="-285750" algn="just">
              <a:buFontTx/>
              <a:buChar char="-"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57625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0AD71135-6E28-4EE3-BA26-4DB025419B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067" t="14429" r="62837" b="36068"/>
          <a:stretch/>
        </p:blipFill>
        <p:spPr>
          <a:xfrm>
            <a:off x="0" y="609600"/>
            <a:ext cx="12197422" cy="582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738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C7A211-CACC-49D4-9415-E5164F13E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Hipótesis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D83033B-B451-4DF2-99F8-85B52D03D4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MX" dirty="0"/>
              <a:t>Si aludimos a la marginación como un fenómeno multidimensional y estructural que se manifiesta como la falta de oportunidades y la desigual distribución del progreso en la estructura productiva (hecho que excluye a diversos grupos sociales). Se entiende que se comprometen los niveles de bienestar y la creación de capacidades, recursos y, por ende, el desarrollo, debido a que y de acuerdo con la CONAPO, "las desventajas ocasionadas por la marginación son acumulables".</a:t>
            </a:r>
          </a:p>
          <a:p>
            <a:pPr algn="just"/>
            <a:r>
              <a:rPr lang="es-MX" dirty="0"/>
              <a:t>Se espera encontrar un mayor índice de marginación en aquellos municipios en los que sus vecinos estén catalogados como marginados.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139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245C52-37FD-4D40-B297-D2E4A280C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646" y="0"/>
            <a:ext cx="7357703" cy="815925"/>
          </a:xfrm>
        </p:spPr>
        <p:txBody>
          <a:bodyPr/>
          <a:lstStyle/>
          <a:p>
            <a:r>
              <a:rPr lang="es-MX" dirty="0">
                <a:solidFill>
                  <a:schemeClr val="tx1"/>
                </a:solidFill>
              </a:rPr>
              <a:t>Análisis exploratorio de datos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010785B-5515-4CF1-834F-E97E7640C7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04" t="22743" r="61667" b="50000"/>
          <a:stretch/>
        </p:blipFill>
        <p:spPr>
          <a:xfrm>
            <a:off x="0" y="642257"/>
            <a:ext cx="10554441" cy="2786743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CD13F5B4-CD33-4185-B784-341F1F2ECB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48" t="22019" r="62500" b="33972"/>
          <a:stretch/>
        </p:blipFill>
        <p:spPr>
          <a:xfrm>
            <a:off x="3875497" y="2950029"/>
            <a:ext cx="8362734" cy="3907971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42978E41-22FD-4C4A-AA50-CAF0885E815E}"/>
              </a:ext>
            </a:extLst>
          </p:cNvPr>
          <p:cNvSpPr txBox="1"/>
          <p:nvPr/>
        </p:nvSpPr>
        <p:spPr>
          <a:xfrm>
            <a:off x="196646" y="4220170"/>
            <a:ext cx="3045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IM mayor a 4</a:t>
            </a:r>
          </a:p>
          <a:p>
            <a:pPr algn="ctr"/>
            <a:r>
              <a:rPr lang="es-MX" dirty="0">
                <a:solidFill>
                  <a:schemeClr val="bg1"/>
                </a:solidFill>
              </a:rPr>
              <a:t>Nos muestra 801 registros (municipios) con IM </a:t>
            </a:r>
          </a:p>
          <a:p>
            <a:pPr algn="ctr"/>
            <a:r>
              <a:rPr lang="es-MX" dirty="0">
                <a:solidFill>
                  <a:schemeClr val="bg1"/>
                </a:solidFill>
              </a:rPr>
              <a:t>alto a muy alto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60842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404FEF-C025-4C9A-80A9-5881AF2FC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Resumen del Índice de marginación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8635F31-11CE-4B2E-939D-1DA4DFEF77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6988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kumimoji="0" lang="en-US" altLang="en-US" sz="10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Marcador de contenido 9">
            <a:extLst>
              <a:ext uri="{FF2B5EF4-FFF2-40B4-BE49-F238E27FC236}">
                <a16:creationId xmlns:a16="http://schemas.microsoft.com/office/drawing/2014/main" id="{DFCA0F19-0E4A-40D6-BFA8-7B6365111A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4256" t="48258" r="32053" b="30031"/>
          <a:stretch/>
        </p:blipFill>
        <p:spPr>
          <a:xfrm>
            <a:off x="3863991" y="1617785"/>
            <a:ext cx="7488921" cy="390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75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DF49EA-4051-461D-B0E5-9F3237E10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Gráfico de cajas y bigotes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76A0857-4CDB-4D2F-8ADB-09C45DCD445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5537" y="1138130"/>
            <a:ext cx="8171719" cy="4757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9664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2D838B-AE19-4CA7-9739-A1982AB5D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ESDA</a:t>
            </a:r>
            <a:endParaRPr lang="en-U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C05CD8F-A541-480A-8C50-20F900245B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48" t="35783" r="71775" b="38500"/>
          <a:stretch/>
        </p:blipFill>
        <p:spPr>
          <a:xfrm>
            <a:off x="5259194" y="4434114"/>
            <a:ext cx="6932806" cy="2423886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178C5F90-D35B-46AC-9D33-54FC1FB8385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4546" y="0"/>
            <a:ext cx="8767454" cy="4434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6304960"/>
      </p:ext>
    </p:extLst>
  </p:cSld>
  <p:clrMapOvr>
    <a:masterClrMapping/>
  </p:clrMapOvr>
</p:sld>
</file>

<file path=ppt/theme/theme1.xml><?xml version="1.0" encoding="utf-8"?>
<a:theme xmlns:a="http://schemas.openxmlformats.org/drawingml/2006/main" name="Marco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736</Words>
  <Application>Microsoft Office PowerPoint</Application>
  <PresentationFormat>Panorámica</PresentationFormat>
  <Paragraphs>76</Paragraphs>
  <Slides>24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30" baseType="lpstr">
      <vt:lpstr>Arial</vt:lpstr>
      <vt:lpstr>Calibri</vt:lpstr>
      <vt:lpstr>Corbel</vt:lpstr>
      <vt:lpstr>Courier New</vt:lpstr>
      <vt:lpstr>Wingdings 2</vt:lpstr>
      <vt:lpstr>Marco</vt:lpstr>
      <vt:lpstr>Análisis del Índice de Marginación en México</vt:lpstr>
      <vt:lpstr>Índice</vt:lpstr>
      <vt:lpstr>Índice de Marginación</vt:lpstr>
      <vt:lpstr>Presentación de PowerPoint</vt:lpstr>
      <vt:lpstr>Hipótesis</vt:lpstr>
      <vt:lpstr>Análisis exploratorio de datos</vt:lpstr>
      <vt:lpstr>Resumen del Índice de marginación</vt:lpstr>
      <vt:lpstr>Gráfico de cajas y bigotes</vt:lpstr>
      <vt:lpstr>ESDA</vt:lpstr>
      <vt:lpstr>Matriz de Pesos</vt:lpstr>
      <vt:lpstr>Retardo espacial</vt:lpstr>
      <vt:lpstr>Presentación de PowerPoint</vt:lpstr>
      <vt:lpstr>Presentación de PowerPoint</vt:lpstr>
      <vt:lpstr>LISA Indicadores locales de asociación espacial</vt:lpstr>
      <vt:lpstr>LISA Indicadores locales de asociación espacial</vt:lpstr>
      <vt:lpstr>Regresión Ponderada Geográficamente</vt:lpstr>
      <vt:lpstr>Regresión Ponderada Geográficamente</vt:lpstr>
      <vt:lpstr>Presentación de PowerPoint</vt:lpstr>
      <vt:lpstr>Leaflet </vt:lpstr>
      <vt:lpstr>LISA Indicadores locales de asociación espacial</vt:lpstr>
      <vt:lpstr>Leaflet</vt:lpstr>
      <vt:lpstr>GitHub repositorio</vt:lpstr>
      <vt:lpstr>Fuentes </vt:lpstr>
      <vt:lpstr>Análisis del Índice de Marginación en México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Análisis del Índice de Marginación en México</dc:title>
  <dc:creator>Jeziret S. González Gallardo</dc:creator>
  <cp:lastModifiedBy>Jeziret S. González Gallardo</cp:lastModifiedBy>
  <cp:revision>15</cp:revision>
  <dcterms:created xsi:type="dcterms:W3CDTF">2020-08-26T00:33:34Z</dcterms:created>
  <dcterms:modified xsi:type="dcterms:W3CDTF">2020-08-26T16:50:13Z</dcterms:modified>
</cp:coreProperties>
</file>